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1" r:id="rId2"/>
    <p:sldId id="256" r:id="rId3"/>
    <p:sldId id="263" r:id="rId4"/>
    <p:sldId id="257" r:id="rId5"/>
    <p:sldId id="258" r:id="rId6"/>
    <p:sldId id="259" r:id="rId7"/>
    <p:sldId id="262" r:id="rId8"/>
    <p:sldId id="26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559" autoAdjust="0"/>
    <p:restoredTop sz="86467" autoAdjust="0"/>
  </p:normalViewPr>
  <p:slideViewPr>
    <p:cSldViewPr snapToGrid="0">
      <p:cViewPr varScale="1">
        <p:scale>
          <a:sx n="83" d="100"/>
          <a:sy n="83" d="100"/>
        </p:scale>
        <p:origin x="102" y="34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BFC6854B-1319-4214-A455-C00E97A8183C}" type="datetimeFigureOut">
              <a:rPr lang="en-US" smtClean="0"/>
              <a:t>8/4/2015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F0AC1C92-FAB0-4E1C-893E-9A13DD411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6549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6854B-1319-4214-A455-C00E97A8183C}" type="datetimeFigureOut">
              <a:rPr lang="en-US" smtClean="0"/>
              <a:t>8/4/2015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C1C92-FAB0-4E1C-893E-9A13DD411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638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6854B-1319-4214-A455-C00E97A8183C}" type="datetimeFigureOut">
              <a:rPr lang="en-US" smtClean="0"/>
              <a:t>8/4/2015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C1C92-FAB0-4E1C-893E-9A13DD411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2658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6854B-1319-4214-A455-C00E97A8183C}" type="datetimeFigureOut">
              <a:rPr lang="en-US" smtClean="0"/>
              <a:t>8/4/2015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C1C92-FAB0-4E1C-893E-9A13DD411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0594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6854B-1319-4214-A455-C00E97A8183C}" type="datetimeFigureOut">
              <a:rPr lang="en-US" smtClean="0"/>
              <a:t>8/4/2015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C1C92-FAB0-4E1C-893E-9A13DD411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3921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6854B-1319-4214-A455-C00E97A8183C}" type="datetimeFigureOut">
              <a:rPr lang="en-US" smtClean="0"/>
              <a:t>8/4/2015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C1C92-FAB0-4E1C-893E-9A13DD411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9409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6854B-1319-4214-A455-C00E97A8183C}" type="datetimeFigureOut">
              <a:rPr lang="en-US" smtClean="0"/>
              <a:t>8/4/2015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C1C92-FAB0-4E1C-893E-9A13DD411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5346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BFC6854B-1319-4214-A455-C00E97A8183C}" type="datetimeFigureOut">
              <a:rPr lang="en-US" smtClean="0"/>
              <a:t>8/4/2015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C1C92-FAB0-4E1C-893E-9A13DD411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35507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BFC6854B-1319-4214-A455-C00E97A8183C}" type="datetimeFigureOut">
              <a:rPr lang="en-US" smtClean="0"/>
              <a:t>8/4/2015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C1C92-FAB0-4E1C-893E-9A13DD411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7593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6854B-1319-4214-A455-C00E97A8183C}" type="datetimeFigureOut">
              <a:rPr lang="en-US" smtClean="0"/>
              <a:t>8/4/2015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C1C92-FAB0-4E1C-893E-9A13DD411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8832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6854B-1319-4214-A455-C00E97A8183C}" type="datetimeFigureOut">
              <a:rPr lang="en-US" smtClean="0"/>
              <a:t>8/4/2015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C1C92-FAB0-4E1C-893E-9A13DD411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368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6854B-1319-4214-A455-C00E97A8183C}" type="datetimeFigureOut">
              <a:rPr lang="en-US" smtClean="0"/>
              <a:t>8/4/2015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C1C92-FAB0-4E1C-893E-9A13DD411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0635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6854B-1319-4214-A455-C00E97A8183C}" type="datetimeFigureOut">
              <a:rPr lang="en-US" smtClean="0"/>
              <a:t>8/4/2015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C1C92-FAB0-4E1C-893E-9A13DD411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7982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6854B-1319-4214-A455-C00E97A8183C}" type="datetimeFigureOut">
              <a:rPr lang="en-US" smtClean="0"/>
              <a:t>8/4/2015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C1C92-FAB0-4E1C-893E-9A13DD411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846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6854B-1319-4214-A455-C00E97A8183C}" type="datetimeFigureOut">
              <a:rPr lang="en-US" smtClean="0"/>
              <a:t>8/4/2015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C1C92-FAB0-4E1C-893E-9A13DD411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066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6854B-1319-4214-A455-C00E97A8183C}" type="datetimeFigureOut">
              <a:rPr lang="en-US" smtClean="0"/>
              <a:t>8/4/2015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C1C92-FAB0-4E1C-893E-9A13DD411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5889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6854B-1319-4214-A455-C00E97A8183C}" type="datetimeFigureOut">
              <a:rPr lang="en-US" smtClean="0"/>
              <a:t>8/4/2015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C1C92-FAB0-4E1C-893E-9A13DD411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6849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BFC6854B-1319-4214-A455-C00E97A8183C}" type="datetimeFigureOut">
              <a:rPr lang="en-US" smtClean="0"/>
              <a:t>8/4/2015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F0AC1C92-FAB0-4E1C-893E-9A13DD411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186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Tim Allen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Recovery ANALYTICS DIVISION</a:t>
            </a:r>
          </a:p>
        </p:txBody>
      </p:sp>
    </p:spTree>
    <p:extLst>
      <p:ext uri="{BB962C8B-B14F-4D97-AF65-F5344CB8AC3E}">
        <p14:creationId xmlns:p14="http://schemas.microsoft.com/office/powerpoint/2010/main" val="1957398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Why R?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>
          <a:xfrm>
            <a:off x="1154954" y="2603500"/>
            <a:ext cx="11037046" cy="3416300"/>
          </a:xfrm>
        </p:spPr>
        <p:txBody>
          <a:bodyPr>
            <a:normAutofit/>
          </a:bodyPr>
          <a:lstStyle/>
          <a:p>
            <a:pPr lvl="0"/>
            <a:r>
              <a:rPr lang="en-US" dirty="0" smtClean="0"/>
              <a:t>Data Management</a:t>
            </a:r>
          </a:p>
          <a:p>
            <a:pPr lvl="1"/>
            <a:r>
              <a:rPr lang="en-US" dirty="0" smtClean="0"/>
              <a:t>Obtain data from anywhere: </a:t>
            </a:r>
            <a:r>
              <a:rPr lang="en-US" sz="1600" dirty="0" smtClean="0"/>
              <a:t>Excel, Oracle, CSV, </a:t>
            </a:r>
            <a:r>
              <a:rPr lang="en-US" sz="1600" dirty="0" err="1" smtClean="0"/>
              <a:t>WinCATI</a:t>
            </a:r>
            <a:r>
              <a:rPr lang="en-US" sz="1600" dirty="0" smtClean="0"/>
              <a:t>, Free text, XML, PDF, HTML, </a:t>
            </a:r>
            <a:r>
              <a:rPr lang="en-US" dirty="0" smtClean="0"/>
              <a:t>MySQL, Hadoop, </a:t>
            </a:r>
            <a:r>
              <a:rPr lang="en-US" dirty="0" err="1" smtClean="0"/>
              <a:t>JSON</a:t>
            </a:r>
            <a:r>
              <a:rPr lang="en-US" dirty="0" smtClean="0"/>
              <a:t>, HDF5, </a:t>
            </a:r>
            <a:r>
              <a:rPr lang="en-US" sz="1200" dirty="0" smtClean="0"/>
              <a:t>SPSS, SAS, </a:t>
            </a:r>
            <a:r>
              <a:rPr lang="en-US" sz="1200" dirty="0" err="1" smtClean="0"/>
              <a:t>MiniTab</a:t>
            </a:r>
            <a:r>
              <a:rPr lang="en-US" sz="1200" dirty="0" smtClean="0"/>
              <a:t>…</a:t>
            </a:r>
            <a:endParaRPr lang="en-US" dirty="0" smtClean="0"/>
          </a:p>
          <a:p>
            <a:pPr lvl="1"/>
            <a:r>
              <a:rPr lang="en-US" dirty="0" smtClean="0"/>
              <a:t>Manipulate with </a:t>
            </a:r>
            <a:r>
              <a:rPr lang="en-US" b="1" dirty="0" err="1" smtClean="0"/>
              <a:t>readr</a:t>
            </a:r>
            <a:r>
              <a:rPr lang="en-US" b="1" dirty="0" smtClean="0"/>
              <a:t> </a:t>
            </a:r>
            <a:r>
              <a:rPr lang="en-US" dirty="0" smtClean="0"/>
              <a:t>&amp; </a:t>
            </a:r>
            <a:r>
              <a:rPr lang="en-US" b="1" dirty="0" err="1" smtClean="0"/>
              <a:t>dplyr</a:t>
            </a:r>
            <a:r>
              <a:rPr lang="en-US" b="1" dirty="0" smtClean="0"/>
              <a:t> – (Someone say: “Hey Tim, demo Julia’s PA Versioning Problem!”)</a:t>
            </a:r>
            <a:endParaRPr lang="en-US" dirty="0" smtClean="0"/>
          </a:p>
          <a:p>
            <a:pPr lvl="1"/>
            <a:r>
              <a:rPr lang="en-US" dirty="0" smtClean="0"/>
              <a:t>Markdown: Script once, run many</a:t>
            </a:r>
          </a:p>
          <a:p>
            <a:r>
              <a:rPr lang="en-US" dirty="0" smtClean="0"/>
              <a:t>Wide Support</a:t>
            </a:r>
          </a:p>
          <a:p>
            <a:pPr lvl="1"/>
            <a:r>
              <a:rPr lang="en-US" dirty="0" smtClean="0"/>
              <a:t>6,962 free libraries–statistical methodologies, data formats, integration with software…</a:t>
            </a:r>
          </a:p>
          <a:p>
            <a:pPr lvl="1"/>
            <a:r>
              <a:rPr lang="en-US" dirty="0" smtClean="0"/>
              <a:t>Built-in help, manuals, free online classes (Coursera)</a:t>
            </a:r>
          </a:p>
          <a:p>
            <a:r>
              <a:rPr lang="en-US" dirty="0" smtClean="0"/>
              <a:t>Free, free, and </a:t>
            </a:r>
            <a:r>
              <a:rPr lang="en-US" dirty="0" smtClean="0"/>
              <a:t>free</a:t>
            </a:r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208815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Why R?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Data </a:t>
            </a:r>
            <a:r>
              <a:rPr lang="en-US" sz="2000" dirty="0" smtClean="0"/>
              <a:t>Science is </a:t>
            </a:r>
            <a:r>
              <a:rPr lang="en-US" sz="2000" dirty="0" smtClean="0"/>
              <a:t>so </a:t>
            </a:r>
            <a:r>
              <a:rPr lang="en-US" sz="2000" b="1" i="1" dirty="0" smtClean="0"/>
              <a:t>hot</a:t>
            </a:r>
            <a:r>
              <a:rPr lang="en-US" sz="2000" dirty="0" smtClean="0"/>
              <a:t> right now</a:t>
            </a:r>
          </a:p>
          <a:p>
            <a:r>
              <a:rPr lang="en-US" sz="2000" dirty="0" smtClean="0"/>
              <a:t>and </a:t>
            </a:r>
            <a:r>
              <a:rPr lang="en-US" sz="2000" dirty="0" smtClean="0"/>
              <a:t>R is the Lingua Franca</a:t>
            </a:r>
          </a:p>
          <a:p>
            <a:pPr lvl="1"/>
            <a:endParaRPr lang="en-US" sz="1800" dirty="0" smtClean="0"/>
          </a:p>
          <a:p>
            <a:pPr lvl="1"/>
            <a:endParaRPr lang="en-US" sz="1800" dirty="0" smtClean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208713" y="2683279"/>
            <a:ext cx="4824412" cy="3256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002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Top 10 Things (R does really, really well)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10</a:t>
            </a:r>
            <a:r>
              <a:rPr lang="en-US" dirty="0"/>
              <a:t>. </a:t>
            </a:r>
            <a:r>
              <a:rPr lang="en-US" dirty="0" smtClean="0"/>
              <a:t>Obtain data from many sources</a:t>
            </a:r>
            <a:endParaRPr lang="en-US" dirty="0" smtClean="0"/>
          </a:p>
          <a:p>
            <a:pPr lvl="0"/>
            <a:r>
              <a:rPr lang="en-US" dirty="0" smtClean="0"/>
              <a:t>9. Read in CSV files</a:t>
            </a:r>
          </a:p>
          <a:p>
            <a:pPr lvl="0"/>
            <a:r>
              <a:rPr lang="en-US" dirty="0" smtClean="0"/>
              <a:t>8. Slice and Visualize data</a:t>
            </a:r>
          </a:p>
          <a:p>
            <a:pPr lvl="0"/>
            <a:r>
              <a:rPr lang="en-US" dirty="0" smtClean="0"/>
              <a:t>7. Explore the data graphically</a:t>
            </a:r>
          </a:p>
          <a:p>
            <a:pPr lvl="0"/>
            <a:r>
              <a:rPr lang="en-US" dirty="0" smtClean="0"/>
              <a:t>6. Extend R with libraries</a:t>
            </a:r>
          </a:p>
          <a:p>
            <a:pPr lvl="0"/>
            <a:r>
              <a:rPr lang="en-US" dirty="0" smtClean="0"/>
              <a:t>5. Load Excel </a:t>
            </a:r>
            <a:r>
              <a:rPr lang="en-US" dirty="0" smtClean="0"/>
              <a:t>data without unmerging cells</a:t>
            </a:r>
            <a:endParaRPr lang="en-US" dirty="0" smtClean="0"/>
          </a:p>
          <a:p>
            <a:pPr lvl="0"/>
            <a:r>
              <a:rPr lang="en-US" dirty="0" smtClean="0"/>
              <a:t>4. Find missing data</a:t>
            </a:r>
          </a:p>
          <a:p>
            <a:pPr lvl="0"/>
            <a:r>
              <a:rPr lang="en-US" dirty="0" smtClean="0"/>
              <a:t>3. Model missing values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83397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2. Regression Modeling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One predictor variable (independent variable)</a:t>
            </a:r>
          </a:p>
          <a:p>
            <a:r>
              <a:rPr lang="en-US" dirty="0" smtClean="0"/>
              <a:t>One response variable (dependent variable)</a:t>
            </a:r>
          </a:p>
          <a:p>
            <a:r>
              <a:rPr lang="en-US" dirty="0" smtClean="0"/>
              <a:t>Model the underlying process</a:t>
            </a:r>
          </a:p>
          <a:p>
            <a:r>
              <a:rPr lang="en-US" dirty="0" smtClean="0"/>
              <a:t>Understand relationship</a:t>
            </a:r>
          </a:p>
          <a:p>
            <a:r>
              <a:rPr lang="en-US" dirty="0" smtClean="0"/>
              <a:t>Predict new values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0099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1. Multiple Regression Modeling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Multiple predictor variables</a:t>
            </a:r>
          </a:p>
          <a:p>
            <a:r>
              <a:rPr lang="en-US" dirty="0" smtClean="0"/>
              <a:t>One response variable</a:t>
            </a:r>
          </a:p>
          <a:p>
            <a:r>
              <a:rPr lang="en-US" dirty="0" smtClean="0"/>
              <a:t>Watch out for overmodeling!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9046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Books About Regression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i="1" dirty="0" smtClean="0"/>
              <a:t>Regression Basics</a:t>
            </a:r>
            <a:r>
              <a:rPr lang="en-US" dirty="0" smtClean="0"/>
              <a:t> – Leo H. Kahane – The best primer I’ve found</a:t>
            </a:r>
          </a:p>
          <a:p>
            <a:r>
              <a:rPr lang="en-US" i="1" dirty="0" smtClean="0"/>
              <a:t>R Cookbook – </a:t>
            </a:r>
            <a:r>
              <a:rPr lang="en-US" dirty="0" smtClean="0"/>
              <a:t>Paul </a:t>
            </a:r>
            <a:r>
              <a:rPr lang="en-US" dirty="0" err="1" smtClean="0"/>
              <a:t>Teetor</a:t>
            </a:r>
            <a:r>
              <a:rPr lang="en-US" dirty="0" smtClean="0"/>
              <a:t> – Explains diagnostics well</a:t>
            </a:r>
          </a:p>
          <a:p>
            <a:r>
              <a:rPr lang="en-US" i="1" dirty="0"/>
              <a:t>Empirical Model-Building and Response </a:t>
            </a:r>
            <a:r>
              <a:rPr lang="en-US" i="1" dirty="0" smtClean="0"/>
              <a:t>Surfaces – </a:t>
            </a:r>
            <a:r>
              <a:rPr lang="en-US" dirty="0" smtClean="0"/>
              <a:t>Box &amp; Draper – Definitive, great appendices for forgotten matrix math</a:t>
            </a:r>
            <a:endParaRPr lang="en-US" i="1" dirty="0"/>
          </a:p>
        </p:txBody>
      </p:sp>
      <p:pic>
        <p:nvPicPr>
          <p:cNvPr id="1028" name="Picture 4" descr="http://ecx.images-amazon.com/images/I/51NpC-muWhL._SX331_BO1,204,203,200_.jpg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2586" y="2603500"/>
            <a:ext cx="2279815" cy="3416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9479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Supercharging 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Learn more advanced packages</a:t>
            </a:r>
          </a:p>
          <a:p>
            <a:pPr lvl="1"/>
            <a:r>
              <a:rPr lang="en-US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dplyr</a:t>
            </a:r>
            <a:r>
              <a:rPr lang="en-US" dirty="0" smtClean="0"/>
              <a:t> – data manipulation</a:t>
            </a:r>
          </a:p>
          <a:p>
            <a:pPr lvl="1"/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ggplot2</a:t>
            </a:r>
            <a:r>
              <a:rPr lang="en-US" dirty="0" smtClean="0"/>
              <a:t> – advanced graphics</a:t>
            </a:r>
          </a:p>
          <a:p>
            <a:pPr lvl="1"/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sqldf</a:t>
            </a:r>
            <a:r>
              <a:rPr lang="en-US" dirty="0" smtClean="0"/>
              <a:t> – query dataframes with SQL</a:t>
            </a:r>
          </a:p>
          <a:p>
            <a:pPr lvl="1"/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lubridate</a:t>
            </a:r>
            <a:r>
              <a:rPr lang="en-US" dirty="0" smtClean="0"/>
              <a:t> – sane data manipulation</a:t>
            </a:r>
          </a:p>
          <a:p>
            <a:pPr lvl="1"/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NLP</a:t>
            </a:r>
            <a:r>
              <a:rPr lang="en-US" dirty="0" smtClean="0"/>
              <a:t> – Natural Language Processing/Text Mining</a:t>
            </a:r>
          </a:p>
          <a:p>
            <a:r>
              <a:rPr lang="en-US" dirty="0" smtClean="0"/>
              <a:t>Take a Data Science course (free/cheap)</a:t>
            </a:r>
          </a:p>
          <a:p>
            <a:r>
              <a:rPr lang="en-US" dirty="0" smtClean="0"/>
              <a:t>Learn more stats</a:t>
            </a:r>
          </a:p>
          <a:p>
            <a:pPr lvl="1"/>
            <a:r>
              <a:rPr lang="en-US" dirty="0" smtClean="0"/>
              <a:t>What’s a </a:t>
            </a:r>
            <a:r>
              <a:rPr lang="en-US" i="1" dirty="0" smtClean="0"/>
              <a:t>p</a:t>
            </a:r>
            <a:r>
              <a:rPr lang="en-US" dirty="0" smtClean="0"/>
              <a:t>-value?</a:t>
            </a:r>
          </a:p>
        </p:txBody>
      </p:sp>
    </p:spTree>
    <p:extLst>
      <p:ext uri="{BB962C8B-B14F-4D97-AF65-F5344CB8AC3E}">
        <p14:creationId xmlns:p14="http://schemas.microsoft.com/office/powerpoint/2010/main" val="1372217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721</TotalTime>
  <Words>312</Words>
  <Application>Microsoft Office PowerPoint</Application>
  <PresentationFormat>Widescreen</PresentationFormat>
  <Paragraphs>47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Century Gothic</vt:lpstr>
      <vt:lpstr>Courier New</vt:lpstr>
      <vt:lpstr>Wingdings 3</vt:lpstr>
      <vt:lpstr>Ion Boardroom</vt:lpstr>
      <vt:lpstr>Tim Allen</vt:lpstr>
      <vt:lpstr>Why R?</vt:lpstr>
      <vt:lpstr>Why R?</vt:lpstr>
      <vt:lpstr>Top 10 Things (R does really, really well)</vt:lpstr>
      <vt:lpstr>2. Regression Modeling</vt:lpstr>
      <vt:lpstr>1. Multiple Regression Modeling</vt:lpstr>
      <vt:lpstr>Books About Regression</vt:lpstr>
      <vt:lpstr>Supercharging R</vt:lpstr>
    </vt:vector>
  </TitlesOfParts>
  <Company>FEMA.NET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Introduction, “Why R?”</dc:title>
  <dc:creator>Allen, Tim</dc:creator>
  <cp:lastModifiedBy>Timothy Chen Allen</cp:lastModifiedBy>
  <cp:revision>31</cp:revision>
  <dcterms:created xsi:type="dcterms:W3CDTF">2015-07-31T17:23:25Z</dcterms:created>
  <dcterms:modified xsi:type="dcterms:W3CDTF">2015-08-04T14:27:52Z</dcterms:modified>
</cp:coreProperties>
</file>

<file path=docProps/thumbnail.jpeg>
</file>